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71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C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CDA27-D6D9-475F-ACBD-91EFF92AC644}" type="datetimeFigureOut">
              <a:rPr lang="es-CO" smtClean="0"/>
              <a:pPr/>
              <a:t>04/01/2009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C625D-411C-40A4-931C-AFC2A2B92BF9}" type="slidenum">
              <a:rPr lang="es-CO" smtClean="0"/>
              <a:pPr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CDA27-D6D9-475F-ACBD-91EFF92AC644}" type="datetimeFigureOut">
              <a:rPr lang="es-CO" smtClean="0"/>
              <a:pPr/>
              <a:t>04/01/2009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C625D-411C-40A4-931C-AFC2A2B92BF9}" type="slidenum">
              <a:rPr lang="es-CO" smtClean="0"/>
              <a:pPr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CDA27-D6D9-475F-ACBD-91EFF92AC644}" type="datetimeFigureOut">
              <a:rPr lang="es-CO" smtClean="0"/>
              <a:pPr/>
              <a:t>04/01/2009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C625D-411C-40A4-931C-AFC2A2B92BF9}" type="slidenum">
              <a:rPr lang="es-CO" smtClean="0"/>
              <a:pPr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CDA27-D6D9-475F-ACBD-91EFF92AC644}" type="datetimeFigureOut">
              <a:rPr lang="es-CO" smtClean="0"/>
              <a:pPr/>
              <a:t>04/01/2009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C625D-411C-40A4-931C-AFC2A2B92BF9}" type="slidenum">
              <a:rPr lang="es-CO" smtClean="0"/>
              <a:pPr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CDA27-D6D9-475F-ACBD-91EFF92AC644}" type="datetimeFigureOut">
              <a:rPr lang="es-CO" smtClean="0"/>
              <a:pPr/>
              <a:t>04/01/2009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C625D-411C-40A4-931C-AFC2A2B92BF9}" type="slidenum">
              <a:rPr lang="es-CO" smtClean="0"/>
              <a:pPr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CDA27-D6D9-475F-ACBD-91EFF92AC644}" type="datetimeFigureOut">
              <a:rPr lang="es-CO" smtClean="0"/>
              <a:pPr/>
              <a:t>04/01/2009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C625D-411C-40A4-931C-AFC2A2B92BF9}" type="slidenum">
              <a:rPr lang="es-CO" smtClean="0"/>
              <a:pPr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CDA27-D6D9-475F-ACBD-91EFF92AC644}" type="datetimeFigureOut">
              <a:rPr lang="es-CO" smtClean="0"/>
              <a:pPr/>
              <a:t>04/01/2009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C625D-411C-40A4-931C-AFC2A2B92BF9}" type="slidenum">
              <a:rPr lang="es-CO" smtClean="0"/>
              <a:pPr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CDA27-D6D9-475F-ACBD-91EFF92AC644}" type="datetimeFigureOut">
              <a:rPr lang="es-CO" smtClean="0"/>
              <a:pPr/>
              <a:t>04/01/2009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C625D-411C-40A4-931C-AFC2A2B92BF9}" type="slidenum">
              <a:rPr lang="es-CO" smtClean="0"/>
              <a:pPr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CDA27-D6D9-475F-ACBD-91EFF92AC644}" type="datetimeFigureOut">
              <a:rPr lang="es-CO" smtClean="0"/>
              <a:pPr/>
              <a:t>04/01/2009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C625D-411C-40A4-931C-AFC2A2B92BF9}" type="slidenum">
              <a:rPr lang="es-CO" smtClean="0"/>
              <a:pPr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CDA27-D6D9-475F-ACBD-91EFF92AC644}" type="datetimeFigureOut">
              <a:rPr lang="es-CO" smtClean="0"/>
              <a:pPr/>
              <a:t>04/01/2009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C625D-411C-40A4-931C-AFC2A2B92BF9}" type="slidenum">
              <a:rPr lang="es-CO" smtClean="0"/>
              <a:pPr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CDA27-D6D9-475F-ACBD-91EFF92AC644}" type="datetimeFigureOut">
              <a:rPr lang="es-CO" smtClean="0"/>
              <a:pPr/>
              <a:t>04/01/2009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C625D-411C-40A4-931C-AFC2A2B92BF9}" type="slidenum">
              <a:rPr lang="es-CO" smtClean="0"/>
              <a:pPr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ACDA27-D6D9-475F-ACBD-91EFF92AC644}" type="datetimeFigureOut">
              <a:rPr lang="es-CO" smtClean="0"/>
              <a:pPr/>
              <a:t>04/01/2009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1C625D-411C-40A4-931C-AFC2A2B92BF9}" type="slidenum">
              <a:rPr lang="es-CO" smtClean="0"/>
              <a:pPr/>
              <a:t>‹#›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0.wav"/><Relationship Id="rId6" Type="http://schemas.openxmlformats.org/officeDocument/2006/relationships/image" Target="../media/image7.pn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1.wav"/><Relationship Id="rId6" Type="http://schemas.openxmlformats.org/officeDocument/2006/relationships/image" Target="../media/image7.pn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2.wav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3.wav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4.wav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png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5.wav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6.wav"/><Relationship Id="rId5" Type="http://schemas.openxmlformats.org/officeDocument/2006/relationships/image" Target="../media/image7.png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2.jpeg"/><Relationship Id="rId7" Type="http://schemas.openxmlformats.org/officeDocument/2006/relationships/image" Target="../media/image24.jpeg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7.wav"/><Relationship Id="rId6" Type="http://schemas.openxmlformats.org/officeDocument/2006/relationships/hyperlink" Target="http://www.tauzero.org/files/ezine/esfera.jpg" TargetMode="External"/><Relationship Id="rId5" Type="http://schemas.openxmlformats.org/officeDocument/2006/relationships/image" Target="../media/image23.jpeg"/><Relationship Id="rId4" Type="http://schemas.openxmlformats.org/officeDocument/2006/relationships/hyperlink" Target="http://www.elitejove.org/solsona/img/conocer_solsona_masfotos/Luz-tenue.jpg" TargetMode="External"/><Relationship Id="rId9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8.wav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9.wav"/><Relationship Id="rId6" Type="http://schemas.openxmlformats.org/officeDocument/2006/relationships/image" Target="../media/image7.pn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redescolar.ilce.edu.mx/redescolar/act_permanentes/conciencia/fisica/astronomia/expansion/images/5_0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080500" cy="697995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057400"/>
            <a:ext cx="7772400" cy="1470025"/>
          </a:xfrm>
        </p:spPr>
        <p:txBody>
          <a:bodyPr>
            <a:normAutofit/>
          </a:bodyPr>
          <a:lstStyle/>
          <a:p>
            <a:r>
              <a:rPr lang="en-US" sz="6600" dirty="0" smtClean="0">
                <a:solidFill>
                  <a:schemeClr val="bg1">
                    <a:lumMod val="95000"/>
                  </a:schemeClr>
                </a:solidFill>
                <a:latin typeface="Berlin Sans FB Demi" pitchFamily="34" charset="0"/>
              </a:rPr>
              <a:t>EL UNIVERSO</a:t>
            </a:r>
            <a:endParaRPr lang="es-CO" sz="6600" dirty="0">
              <a:solidFill>
                <a:schemeClr val="bg1">
                  <a:lumMod val="95000"/>
                </a:schemeClr>
              </a:solidFill>
              <a:latin typeface="Berlin Sans FB Demi" pitchFamily="34" charset="0"/>
            </a:endParaRPr>
          </a:p>
        </p:txBody>
      </p:sp>
      <p:pic>
        <p:nvPicPr>
          <p:cNvPr id="4" name="~PP1889.WAV">
            <a:hlinkClick r:id="" action="ppaction://media"/>
          </p:cNvPr>
          <p:cNvPicPr>
            <a:picLocks noRot="1" noChangeAspect="1"/>
          </p:cNvPicPr>
          <p:nvPr>
            <a:wavAudioFile r:embed="rId1" name="~PP1889.WAV"/>
          </p:nvPr>
        </p:nvPicPr>
        <p:blipFill>
          <a:blip r:embed="rId4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343400" y="381000"/>
            <a:ext cx="4114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El </a:t>
            </a:r>
            <a:r>
              <a:rPr lang="en-US" sz="3600" dirty="0" err="1" smtClean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telescopio</a:t>
            </a:r>
            <a:endParaRPr kumimoji="0" lang="es-CO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1066800"/>
            <a:ext cx="4114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s-CO" sz="3600" dirty="0" smtClean="0">
                <a:solidFill>
                  <a:schemeClr val="tx2"/>
                </a:solidFill>
              </a:rPr>
              <a:t>La galaxia</a:t>
            </a:r>
            <a:endParaRPr lang="es-CO" sz="3600" dirty="0">
              <a:solidFill>
                <a:schemeClr val="tx2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419600" y="3581400"/>
            <a:ext cx="4114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Los </a:t>
            </a:r>
            <a:r>
              <a:rPr lang="en-US" sz="3600" dirty="0" err="1" smtClean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binoculares</a:t>
            </a:r>
            <a:endParaRPr kumimoji="0" lang="es-CO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050" name="Picture 2" descr="http://www.colegiosaofrancisco.com.br/alfa/universo/imagens/galaxi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2057400"/>
            <a:ext cx="3333750" cy="2524125"/>
          </a:xfrm>
          <a:prstGeom prst="rect">
            <a:avLst/>
          </a:prstGeom>
          <a:noFill/>
        </p:spPr>
      </p:pic>
      <p:pic>
        <p:nvPicPr>
          <p:cNvPr id="2052" name="Picture 4" descr="http://www.elvuelodelfenix.com/revista/articulos/ciencia/telescopio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0" y="1600200"/>
            <a:ext cx="2120515" cy="2209800"/>
          </a:xfrm>
          <a:prstGeom prst="rect">
            <a:avLst/>
          </a:prstGeom>
          <a:noFill/>
        </p:spPr>
      </p:pic>
      <p:pic>
        <p:nvPicPr>
          <p:cNvPr id="2054" name="Picture 6" descr="http://perso.wanadoo.es/jeudy/images/binoculares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10200" y="4495800"/>
            <a:ext cx="2064281" cy="2057400"/>
          </a:xfrm>
          <a:prstGeom prst="rect">
            <a:avLst/>
          </a:prstGeom>
          <a:noFill/>
        </p:spPr>
      </p:pic>
      <p:pic>
        <p:nvPicPr>
          <p:cNvPr id="8" name="~PP94.WAV">
            <a:hlinkClick r:id="" action="ppaction://media"/>
          </p:cNvPr>
          <p:cNvPicPr>
            <a:picLocks noRot="1" noChangeAspect="1"/>
          </p:cNvPicPr>
          <p:nvPr>
            <a:wavAudioFile r:embed="rId1" name="~PP94.WAV"/>
          </p:nvPr>
        </p:nvPicPr>
        <p:blipFill>
          <a:blip r:embed="rId6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343400" y="304800"/>
            <a:ext cx="4114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El </a:t>
            </a:r>
            <a:r>
              <a:rPr lang="en-US" sz="3600" dirty="0" err="1" smtClean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descubrimiento</a:t>
            </a:r>
            <a:endParaRPr kumimoji="0" lang="es-CO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1066800"/>
            <a:ext cx="4114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s-CO" sz="3600" dirty="0" smtClean="0"/>
              <a:t>EL ASTRÓNOMO</a:t>
            </a:r>
            <a:endParaRPr lang="es-CO" sz="3600" dirty="0">
              <a:solidFill>
                <a:schemeClr val="tx2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419600" y="3581400"/>
            <a:ext cx="4114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El </a:t>
            </a:r>
            <a:r>
              <a:rPr lang="en-US" sz="3600" dirty="0" err="1" smtClean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observatorio</a:t>
            </a:r>
            <a:endParaRPr kumimoji="0" lang="es-CO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6" name="Picture 2" descr="http://www.prfrogui.com/home/images/astronom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2209800"/>
            <a:ext cx="3048000" cy="3382682"/>
          </a:xfrm>
          <a:prstGeom prst="rect">
            <a:avLst/>
          </a:prstGeom>
          <a:noFill/>
        </p:spPr>
      </p:pic>
      <p:pic>
        <p:nvPicPr>
          <p:cNvPr id="1028" name="Picture 4" descr="http://tareaz.com/fotos/25953-cristobal_colon_el_descubrimiento_de_americ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86400" y="1371600"/>
            <a:ext cx="1828590" cy="2449886"/>
          </a:xfrm>
          <a:prstGeom prst="rect">
            <a:avLst/>
          </a:prstGeom>
          <a:noFill/>
        </p:spPr>
      </p:pic>
      <p:pic>
        <p:nvPicPr>
          <p:cNvPr id="1030" name="Picture 6" descr="http://faraday.uwyo.edu/observatories/star/images/wiro_star_observatory_1000_34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38800" y="4572000"/>
            <a:ext cx="1612900" cy="2065226"/>
          </a:xfrm>
          <a:prstGeom prst="rect">
            <a:avLst/>
          </a:prstGeom>
          <a:noFill/>
        </p:spPr>
      </p:pic>
      <p:pic>
        <p:nvPicPr>
          <p:cNvPr id="8" name="~PP11.WAV">
            <a:hlinkClick r:id="" action="ppaction://media"/>
          </p:cNvPr>
          <p:cNvPicPr>
            <a:picLocks noRot="1" noChangeAspect="1"/>
          </p:cNvPicPr>
          <p:nvPr>
            <a:wavAudioFile r:embed="rId1" name="~PP11.WAV"/>
          </p:nvPr>
        </p:nvPicPr>
        <p:blipFill>
          <a:blip r:embed="rId6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148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El SOL</a:t>
            </a:r>
            <a:endParaRPr lang="es-CO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4724400" y="381000"/>
            <a:ext cx="4114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LA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LUNA</a:t>
            </a:r>
            <a:endParaRPr kumimoji="0" lang="es-CO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71600" y="3657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Un eclipse SOLAR</a:t>
            </a:r>
            <a:endParaRPr lang="es-CO" dirty="0"/>
          </a:p>
        </p:txBody>
      </p:sp>
      <p:sp>
        <p:nvSpPr>
          <p:cNvPr id="5" name="TextBox 4"/>
          <p:cNvSpPr txBox="1"/>
          <p:nvPr/>
        </p:nvSpPr>
        <p:spPr>
          <a:xfrm>
            <a:off x="5638800" y="35052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Un eclipse LUNAR</a:t>
            </a:r>
            <a:endParaRPr lang="es-CO" dirty="0"/>
          </a:p>
        </p:txBody>
      </p:sp>
      <p:pic>
        <p:nvPicPr>
          <p:cNvPr id="10242" name="Picture 2" descr="http://www.fondear.org/infonautic/Mar/El%20Cielo/Sol_Mar/sol_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0" y="1371600"/>
            <a:ext cx="1828800" cy="1828800"/>
          </a:xfrm>
          <a:prstGeom prst="rect">
            <a:avLst/>
          </a:prstGeom>
          <a:noFill/>
        </p:spPr>
      </p:pic>
      <p:pic>
        <p:nvPicPr>
          <p:cNvPr id="10244" name="Picture 4" descr="http://outside.cocainomano.com/images/lun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91200" y="1447800"/>
            <a:ext cx="1849881" cy="1828800"/>
          </a:xfrm>
          <a:prstGeom prst="rect">
            <a:avLst/>
          </a:prstGeom>
          <a:noFill/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47800" y="4191000"/>
            <a:ext cx="22098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7" name="Picture 7" descr="http://paraisosperdidos.files.wordpress.com/2008/02/eclpse-parcial-de-luna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638800" y="4114800"/>
            <a:ext cx="2362200" cy="2095839"/>
          </a:xfrm>
          <a:prstGeom prst="rect">
            <a:avLst/>
          </a:prstGeom>
          <a:noFill/>
        </p:spPr>
      </p:pic>
      <p:pic>
        <p:nvPicPr>
          <p:cNvPr id="10" name="~PP132.WAV">
            <a:hlinkClick r:id="" action="ppaction://media"/>
          </p:cNvPr>
          <p:cNvPicPr>
            <a:picLocks noRot="1" noChangeAspect="1"/>
          </p:cNvPicPr>
          <p:nvPr>
            <a:wavAudioFile r:embed="rId1" name="~PP132.WAV"/>
          </p:nvPr>
        </p:nvPicPr>
        <p:blipFill>
          <a:blip r:embed="rId7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148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El UNIVERSO</a:t>
            </a:r>
            <a:endParaRPr lang="es-CO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4724400" y="381000"/>
            <a:ext cx="4114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LA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TIERRA</a:t>
            </a:r>
            <a:endParaRPr kumimoji="0" lang="es-CO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218" name="Picture 2" descr="http://samueljscott.files.wordpress.com/2007/07/univers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1600200"/>
            <a:ext cx="3810000" cy="3057525"/>
          </a:xfrm>
          <a:prstGeom prst="rect">
            <a:avLst/>
          </a:prstGeom>
          <a:noFill/>
        </p:spPr>
      </p:pic>
      <p:pic>
        <p:nvPicPr>
          <p:cNvPr id="9220" name="Picture 4" descr="http://theupwardspiral.files.wordpress.com/2007/11/tierra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81600" y="1600200"/>
            <a:ext cx="3267075" cy="3305175"/>
          </a:xfrm>
          <a:prstGeom prst="rect">
            <a:avLst/>
          </a:prstGeom>
          <a:noFill/>
        </p:spPr>
      </p:pic>
      <p:pic>
        <p:nvPicPr>
          <p:cNvPr id="6" name="~PP1161.WAV">
            <a:hlinkClick r:id="" action="ppaction://media"/>
          </p:cNvPr>
          <p:cNvPicPr>
            <a:picLocks noRot="1" noChangeAspect="1"/>
          </p:cNvPicPr>
          <p:nvPr>
            <a:wavAudioFile r:embed="rId1" name="~PP1161.WAV"/>
          </p:nvPr>
        </p:nvPicPr>
        <p:blipFill>
          <a:blip r:embed="rId5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41148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El CIELO</a:t>
            </a:r>
            <a:endParaRPr lang="es-CO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4572000" y="914400"/>
            <a:ext cx="4114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LA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ESTRELLA</a:t>
            </a:r>
            <a:endParaRPr kumimoji="0" lang="es-CO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04800" y="3124200"/>
            <a:ext cx="4114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El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0" i="0" u="none" strike="noStrike" kern="1200" cap="none" spc="0" normalizeH="0" noProof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cielo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0" i="0" u="none" strike="noStrike" kern="1200" cap="none" spc="0" normalizeH="0" noProof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nocturno</a:t>
            </a:r>
            <a:endParaRPr kumimoji="0" lang="es-CO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194" name="Picture 2" descr="http://coolcosmos.ipac.caltech.edu/cosmic_kids/AskKids/images/venus_sk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9200" y="4343400"/>
            <a:ext cx="2362200" cy="2161309"/>
          </a:xfrm>
          <a:prstGeom prst="rect">
            <a:avLst/>
          </a:prstGeom>
          <a:noFill/>
        </p:spPr>
      </p:pic>
      <p:pic>
        <p:nvPicPr>
          <p:cNvPr id="8196" name="Picture 4" descr="http://manantialesycaminoss.blogia.com/upload/cielo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66800" y="838200"/>
            <a:ext cx="2590800" cy="2605819"/>
          </a:xfrm>
          <a:prstGeom prst="rect">
            <a:avLst/>
          </a:prstGeom>
          <a:noFill/>
        </p:spPr>
      </p:pic>
      <p:pic>
        <p:nvPicPr>
          <p:cNvPr id="8198" name="Picture 6" descr="http://www.aldeaeducativa.com/IMAGES/estrella02azul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57800" y="2133600"/>
            <a:ext cx="2857500" cy="2857500"/>
          </a:xfrm>
          <a:prstGeom prst="rect">
            <a:avLst/>
          </a:prstGeom>
          <a:noFill/>
        </p:spPr>
      </p:pic>
      <p:pic>
        <p:nvPicPr>
          <p:cNvPr id="8" name="~PP532.WAV">
            <a:hlinkClick r:id="" action="ppaction://media"/>
          </p:cNvPr>
          <p:cNvPicPr>
            <a:picLocks noRot="1" noChangeAspect="1"/>
          </p:cNvPicPr>
          <p:nvPr>
            <a:wavAudioFile r:embed="rId1" name="~PP532.WAV"/>
          </p:nvPr>
        </p:nvPicPr>
        <p:blipFill>
          <a:blip r:embed="rId6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148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</a:rPr>
              <a:t>El PLANETA</a:t>
            </a:r>
            <a:endParaRPr lang="es-CO" sz="3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4191000" y="0"/>
            <a:ext cx="4648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LA</a:t>
            </a: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S CONSTELACIONES</a:t>
            </a:r>
            <a:endParaRPr kumimoji="0" lang="es-CO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04800" y="3352800"/>
            <a:ext cx="4114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El</a:t>
            </a: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3600" b="0" i="0" u="none" strike="noStrike" kern="1200" cap="none" spc="0" normalizeH="0" noProof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cometa</a:t>
            </a:r>
            <a:endParaRPr kumimoji="0" lang="es-CO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419600" y="3276600"/>
            <a:ext cx="41148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El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3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meteorito</a:t>
            </a:r>
            <a:endParaRPr kumimoji="0" lang="es-CO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170" name="Picture 2" descr="http://www.voltairenet.org/IMG/jpg/webPLANET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71600" y="1371600"/>
            <a:ext cx="2209800" cy="2216187"/>
          </a:xfrm>
          <a:prstGeom prst="rect">
            <a:avLst/>
          </a:prstGeom>
          <a:noFill/>
        </p:spPr>
      </p:pic>
      <p:pic>
        <p:nvPicPr>
          <p:cNvPr id="7172" name="Picture 4" descr="http://www.planetacurioso.com/wp-content/uploads/2008/03/cometa-nombr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95400" y="4343400"/>
            <a:ext cx="2552451" cy="1905000"/>
          </a:xfrm>
          <a:prstGeom prst="rect">
            <a:avLst/>
          </a:prstGeom>
          <a:noFill/>
        </p:spPr>
      </p:pic>
      <p:pic>
        <p:nvPicPr>
          <p:cNvPr id="7174" name="Picture 6" descr="http://blog.pandora.com/pandora/archives/constellations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57800" y="1143000"/>
            <a:ext cx="2392571" cy="2077599"/>
          </a:xfrm>
          <a:prstGeom prst="rect">
            <a:avLst/>
          </a:prstGeom>
          <a:noFill/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91200" y="4114800"/>
            <a:ext cx="1491139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~PP3418.WAV">
            <a:hlinkClick r:id="" action="ppaction://media"/>
          </p:cNvPr>
          <p:cNvPicPr>
            <a:picLocks noRot="1" noChangeAspect="1"/>
          </p:cNvPicPr>
          <p:nvPr>
            <a:wavAudioFile r:embed="rId1" name="~PP3418.WAV"/>
          </p:nvPr>
        </p:nvPicPr>
        <p:blipFill>
          <a:blip r:embed="rId7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148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</a:rPr>
              <a:t>CIELO</a:t>
            </a:r>
            <a:endParaRPr lang="es-CO" sz="3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4724400" y="381000"/>
            <a:ext cx="4114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TIERRA</a:t>
            </a:r>
            <a:endParaRPr kumimoji="0" lang="es-CO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3581400"/>
            <a:ext cx="4114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Celeste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Celestial</a:t>
            </a:r>
            <a:endParaRPr kumimoji="0" lang="es-CO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800600" y="3352800"/>
            <a:ext cx="4114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Terrestrial</a:t>
            </a:r>
            <a:endParaRPr kumimoji="0" lang="es-CO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146" name="Picture 2" descr="http://www.aldeaeducativa.com/small/tierra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0" y="1295400"/>
            <a:ext cx="2095500" cy="2095500"/>
          </a:xfrm>
          <a:prstGeom prst="rect">
            <a:avLst/>
          </a:prstGeom>
          <a:noFill/>
        </p:spPr>
      </p:pic>
      <p:pic>
        <p:nvPicPr>
          <p:cNvPr id="6148" name="Picture 4" descr="http://www.espacioblog.com/myfiles/delavidaysuscosas/cielo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9200" y="1143000"/>
            <a:ext cx="2760938" cy="2447925"/>
          </a:xfrm>
          <a:prstGeom prst="rect">
            <a:avLst/>
          </a:prstGeom>
          <a:noFill/>
        </p:spPr>
      </p:pic>
      <p:pic>
        <p:nvPicPr>
          <p:cNvPr id="8" name="~PP833.WAV">
            <a:hlinkClick r:id="" action="ppaction://media"/>
          </p:cNvPr>
          <p:cNvPicPr>
            <a:picLocks noRot="1" noChangeAspect="1"/>
          </p:cNvPicPr>
          <p:nvPr>
            <a:wavAudioFile r:embed="rId1" name="~PP833.WAV"/>
          </p:nvPr>
        </p:nvPicPr>
        <p:blipFill>
          <a:blip r:embed="rId5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148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</a:rPr>
              <a:t>BRILLANTE</a:t>
            </a:r>
            <a:endParaRPr lang="es-CO" sz="3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4724400" y="381000"/>
            <a:ext cx="4114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TENUE</a:t>
            </a:r>
            <a:endParaRPr kumimoji="0" lang="es-CO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04800" y="3352800"/>
            <a:ext cx="4114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s-CO" sz="3600" dirty="0" smtClean="0"/>
              <a:t>ESFÉRICO</a:t>
            </a:r>
            <a:endParaRPr lang="es-CO" sz="36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029200" y="3657600"/>
            <a:ext cx="381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noProof="0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GIRAR</a:t>
            </a:r>
            <a:endParaRPr kumimoji="0" lang="es-CO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122" name="Picture 2" descr="http://www.fondostv.com/images/wallpapers/Sol_Brillante-224725128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9200" y="1371600"/>
            <a:ext cx="2527300" cy="1894110"/>
          </a:xfrm>
          <a:prstGeom prst="rect">
            <a:avLst/>
          </a:prstGeom>
          <a:noFill/>
        </p:spPr>
      </p:pic>
      <p:pic>
        <p:nvPicPr>
          <p:cNvPr id="5124" name="Picture 4" descr="http://tbn0.google.com/images?q=tbn:diVz_diAN3TrLM:http://www.elitejove.org/solsona/img/conocer_solsona_masfotos/Luz-tenue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57800" y="1295400"/>
            <a:ext cx="3168123" cy="2362200"/>
          </a:xfrm>
          <a:prstGeom prst="rect">
            <a:avLst/>
          </a:prstGeom>
          <a:noFill/>
        </p:spPr>
      </p:pic>
      <p:pic>
        <p:nvPicPr>
          <p:cNvPr id="5126" name="Picture 6" descr="http://tbn0.google.com/images?q=tbn:mltuZcrFASw-1M:http://www.tauzero.org/files/ezine/esfera.jpg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600200" y="4495800"/>
            <a:ext cx="1504950" cy="1504952"/>
          </a:xfrm>
          <a:prstGeom prst="rect">
            <a:avLst/>
          </a:prstGeom>
          <a:noFill/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096000" y="4495800"/>
            <a:ext cx="1697355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~PP1188.WAV">
            <a:hlinkClick r:id="" action="ppaction://media"/>
          </p:cNvPr>
          <p:cNvPicPr>
            <a:picLocks noRot="1" noChangeAspect="1"/>
          </p:cNvPicPr>
          <p:nvPr>
            <a:wavAudioFile r:embed="rId1" name="~PP1188.WAV"/>
          </p:nvPr>
        </p:nvPicPr>
        <p:blipFill>
          <a:blip r:embed="rId9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</a:rPr>
              <a:t>LAS FASES DE LA LUNA</a:t>
            </a:r>
            <a:endParaRPr lang="es-CO" sz="3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648200" y="1676400"/>
            <a:ext cx="4114800" cy="304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742950" marR="0" lvl="0" indent="-74295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600" noProof="0" dirty="0" err="1" smtClean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Llena</a:t>
            </a:r>
            <a:endParaRPr lang="en-US" sz="3600" noProof="0" dirty="0" smtClean="0">
              <a:solidFill>
                <a:schemeClr val="tx2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marL="742950" marR="0" lvl="0" indent="-74295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600" b="0" i="0" u="none" strike="noStrike" kern="1200" cap="none" spc="0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Nueva</a:t>
            </a:r>
          </a:p>
          <a:p>
            <a:pPr marL="742950" marR="0" lvl="0" indent="-74295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600" noProof="0" dirty="0" err="1" smtClean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Creciente</a:t>
            </a:r>
            <a:endParaRPr lang="en-US" sz="3600" noProof="0" dirty="0" smtClean="0">
              <a:solidFill>
                <a:schemeClr val="tx2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marL="742950" marR="0" lvl="0" indent="-74295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600" b="0" i="0" u="none" strike="noStrike" kern="1200" cap="none" spc="0" normalizeH="0" baseline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Menguante</a:t>
            </a:r>
            <a:endParaRPr kumimoji="0" lang="es-CO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098" name="Picture 2" descr="http://www.windows.ucar.edu/the_universe/uts/phasenames_small.sp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1219200"/>
            <a:ext cx="3505200" cy="5285328"/>
          </a:xfrm>
          <a:prstGeom prst="rect">
            <a:avLst/>
          </a:prstGeom>
          <a:noFill/>
        </p:spPr>
      </p:pic>
      <p:pic>
        <p:nvPicPr>
          <p:cNvPr id="6" name="~PP759.WAV">
            <a:hlinkClick r:id="" action="ppaction://media"/>
          </p:cNvPr>
          <p:cNvPicPr>
            <a:picLocks noRot="1" noChangeAspect="1"/>
          </p:cNvPicPr>
          <p:nvPr>
            <a:wavAudioFile r:embed="rId1" name="~PP759.WAV"/>
          </p:nvPr>
        </p:nvPicPr>
        <p:blipFill>
          <a:blip r:embed="rId4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343400" y="381000"/>
            <a:ext cx="4114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La </a:t>
            </a:r>
            <a:r>
              <a:rPr lang="en-US" sz="3600" dirty="0" err="1" smtClean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marea</a:t>
            </a: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600" dirty="0" err="1" smtClean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alta</a:t>
            </a:r>
            <a:endParaRPr kumimoji="0" lang="es-CO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990600"/>
            <a:ext cx="4114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s-CO" sz="3600" dirty="0" smtClean="0">
                <a:solidFill>
                  <a:schemeClr val="tx2"/>
                </a:solidFill>
              </a:rPr>
              <a:t>El MAR</a:t>
            </a:r>
            <a:endParaRPr lang="es-CO" sz="3600" dirty="0">
              <a:solidFill>
                <a:schemeClr val="tx2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419600" y="3581400"/>
            <a:ext cx="4114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La </a:t>
            </a:r>
            <a:r>
              <a:rPr lang="en-US" sz="3600" dirty="0" err="1" smtClean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marea</a:t>
            </a: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600" dirty="0" err="1" smtClean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baja</a:t>
            </a:r>
            <a:endParaRPr kumimoji="0" lang="es-CO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074" name="Picture 2" descr="http://www.puntomardelplata.com/images/cuidados_en_el_ma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2057400"/>
            <a:ext cx="3810000" cy="2857500"/>
          </a:xfrm>
          <a:prstGeom prst="rect">
            <a:avLst/>
          </a:prstGeom>
          <a:noFill/>
        </p:spPr>
      </p:pic>
      <p:pic>
        <p:nvPicPr>
          <p:cNvPr id="3076" name="Picture 4" descr="http://i.esmas.com/image/0/000/005/812/tabasco-marea-golfodemexico-nt-370x27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29200" y="1295400"/>
            <a:ext cx="2971800" cy="2168611"/>
          </a:xfrm>
          <a:prstGeom prst="rect">
            <a:avLst/>
          </a:prstGeom>
          <a:noFill/>
        </p:spPr>
      </p:pic>
      <p:pic>
        <p:nvPicPr>
          <p:cNvPr id="3078" name="Picture 6" descr="http://www.windows.ucar.edu/earth/Water/images/tidewater_sm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29200" y="4419600"/>
            <a:ext cx="2857500" cy="2209800"/>
          </a:xfrm>
          <a:prstGeom prst="rect">
            <a:avLst/>
          </a:prstGeom>
          <a:noFill/>
        </p:spPr>
      </p:pic>
      <p:pic>
        <p:nvPicPr>
          <p:cNvPr id="8" name="~PP52.WAV">
            <a:hlinkClick r:id="" action="ppaction://media"/>
          </p:cNvPr>
          <p:cNvPicPr>
            <a:picLocks noRot="1" noChangeAspect="1"/>
          </p:cNvPicPr>
          <p:nvPr>
            <a:wavAudioFile r:embed="rId1" name="~PP52.WAV"/>
          </p:nvPr>
        </p:nvPicPr>
        <p:blipFill>
          <a:blip r:embed="rId6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69</Words>
  <Application>Microsoft Office PowerPoint</Application>
  <PresentationFormat>On-screen Show (4:3)</PresentationFormat>
  <Paragraphs>37</Paragraphs>
  <Slides>11</Slides>
  <Notes>0</Notes>
  <HiddenSlides>0</HiddenSlides>
  <MMClips>11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EL UNIVERSO</vt:lpstr>
      <vt:lpstr>El SOL</vt:lpstr>
      <vt:lpstr>El UNIVERSO</vt:lpstr>
      <vt:lpstr>El CIELO</vt:lpstr>
      <vt:lpstr>El PLANETA</vt:lpstr>
      <vt:lpstr>CIELO</vt:lpstr>
      <vt:lpstr>BRILLANTE</vt:lpstr>
      <vt:lpstr>LAS FASES DE LA LUNA</vt:lpstr>
      <vt:lpstr>Slide 9</vt:lpstr>
      <vt:lpstr>Slide 10</vt:lpstr>
      <vt:lpstr>Slide 11</vt:lpstr>
    </vt:vector>
  </TitlesOfParts>
  <Company>Wakefield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 UNIVERSO</dc:title>
  <dc:creator>sruckman</dc:creator>
  <cp:lastModifiedBy>sruckman</cp:lastModifiedBy>
  <cp:revision>44</cp:revision>
  <dcterms:created xsi:type="dcterms:W3CDTF">2008-10-19T19:57:27Z</dcterms:created>
  <dcterms:modified xsi:type="dcterms:W3CDTF">2009-01-04T16:10:02Z</dcterms:modified>
</cp:coreProperties>
</file>